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embeddedFontLst>
    <p:embeddedFont>
      <p:font typeface="IBM Plex Sans"/>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IBMPlexSans-bold.fntdata"/><Relationship Id="rId12" Type="http://schemas.openxmlformats.org/officeDocument/2006/relationships/font" Target="fonts/IBMPlex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IBMPlexSans-boldItalic.fntdata"/><Relationship Id="rId14" Type="http://schemas.openxmlformats.org/officeDocument/2006/relationships/font" Target="fonts/IBMPlex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“Welcome to ‘</a:t>
            </a:r>
            <a:r>
              <a:rPr i="1" lang="it">
                <a:solidFill>
                  <a:schemeClr val="dk1"/>
                </a:solidFill>
                <a:latin typeface="IBM Plex Sans"/>
                <a:ea typeface="IBM Plex Sans"/>
                <a:cs typeface="IBM Plex Sans"/>
                <a:sym typeface="IBM Plex Sans"/>
              </a:rPr>
              <a:t>Fest It Up!'". </a:t>
            </a:r>
            <a:r>
              <a:rPr lang="it">
                <a:solidFill>
                  <a:schemeClr val="dk1"/>
                </a:solidFill>
                <a:latin typeface="IBM Plex Sans"/>
                <a:ea typeface="IBM Plex Sans"/>
                <a:cs typeface="IBM Plex Sans"/>
                <a:sym typeface="IBM Plex Sans"/>
              </a:rPr>
              <a:t>Today you will organize your own  festival. You will make decisions about energy, food, waste management and transport. Every decision will have consequences for your budget and the success of your festival.</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You will organize a festival for different kinds of fans (= target audience). These fans consider it important that you work according to a sustainable strategy. Through playing the game, you will not only learn what circularity means, but also how to think creatively and critically about sustainable solutions. At the end of the game, you will present your festival during a short pitch.</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Before we begin:</a:t>
            </a:r>
            <a:endParaRPr>
              <a:solidFill>
                <a:schemeClr val="dk1"/>
              </a:solidFill>
              <a:latin typeface="IBM Plex Sans"/>
              <a:ea typeface="IBM Plex Sans"/>
              <a:cs typeface="IBM Plex Sans"/>
              <a:sym typeface="IBM Plex Sans"/>
            </a:endParaRPr>
          </a:p>
          <a:p>
            <a:pPr indent="-298450" lvl="0" marL="457200" rtl="0" algn="l">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“When organizing a festival; which elements and decisions come into play?”</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spcBef>
                <a:spcPts val="0"/>
              </a:spcBef>
              <a:spcAft>
                <a:spcPts val="120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do you think circularity means?”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dc26af3e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g25dc26af3e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Concept of Circularity (2 min.)</a:t>
            </a:r>
            <a:endParaRPr b="1">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‘Circularity’ means using (raw) materials as intelligently as possible, reusing them or repurposing them so that we waste as little as possible. It’s not just about recycling, but also about thinking creatively, reusing and avoiding throwing things away.</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5dc26af3e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g25dc26af3e8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Exploring R-strategies (2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SzPts val="1100"/>
              <a:buNone/>
            </a:pPr>
            <a:r>
              <a:rPr lang="it">
                <a:solidFill>
                  <a:schemeClr val="dk1"/>
                </a:solidFill>
                <a:latin typeface="IBM Plex Sans"/>
                <a:ea typeface="IBM Plex Sans"/>
                <a:cs typeface="IBM Plex Sans"/>
                <a:sym typeface="IBM Plex Sans"/>
              </a:rPr>
              <a:t>To work towards circularity in organizing our own festival, the fanbase considers their own strategy to be the most important.</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Briefly summarize the strategies by asking students what they think the different strategies mean. Mention that there are even more strategies, such as repairing and refusing.</a:t>
            </a:r>
            <a:endParaRPr b="1">
              <a:solidFill>
                <a:schemeClr val="dk1"/>
              </a:solidFill>
              <a:latin typeface="IBM Plex Sans"/>
              <a:ea typeface="IBM Plex Sans"/>
              <a:cs typeface="IBM Plex Sans"/>
              <a:sym typeface="IBM Plex Sans"/>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572f2d863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572f2d863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Introduction of the fans (R-strategies) - 10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You organize a festival for the fans. Each type of fan finds different things important and wants you to work according to their strategy.</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To familiarize ourselves with the fan strategies, we will place five objects with the different strategies. Which object would you place with which fan strategy?</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In a group discussion, we place the different symbols next to the correct fan strategy. Multiple correct answers are possible.</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For example:</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Think different: car - car-sharing platforms, lamp -  renewable energy,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Reuse: lunch box</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Recycle: composting apples, recycling broken glass,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Reduce: use of the car, use of electricity,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Other ideas and examples are also possible.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7588880d9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g37588880d9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Additional exercise (10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Give each group a strategy card.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u="sng">
                <a:solidFill>
                  <a:schemeClr val="dk1"/>
                </a:solidFill>
                <a:latin typeface="IBM Plex Sans"/>
                <a:ea typeface="IBM Plex Sans"/>
                <a:cs typeface="IBM Plex Sans"/>
                <a:sym typeface="IBM Plex Sans"/>
              </a:rPr>
              <a:t>Challenges:</a:t>
            </a:r>
            <a:endParaRPr u="sng">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Think different: How can you approach the idea of ‘tickets’ in a completely different way, without creating any waste?</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Reuse: You still have a large amount of T-shirts from a previous edition of the festival. How can you reuse them?</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Reduce: You want flyers, gadgets, banners, goodie bags, … but it’s all piling up. What can you eliminate or change to use less materials?</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Recycle: Your festival receives a lot of cardboard packaging for materials and food deliveries. Come up with a creative way to recycle the cardboard into something useful.</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Have groups discuss for 5 minutes. Afterwards, each group briefly shares their challenge and solution. Ask the question: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“Does this solution match their strategy?”</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Keep in mind that the different strategies have some overlap.</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941f19276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g35941f19276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Fest It Up team work (15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To introduce circularity, we are organizing a festival. Before we start Fest It Up!, we will form groups of up to three youngsters. </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Each group follows the strategy of their fans (see strategycard)</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Older groups can pick their own strategy. Try to ensure that different strategies are chosen.</a:t>
            </a:r>
            <a:endParaRPr>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1200"/>
              </a:spcAft>
              <a:buClr>
                <a:schemeClr val="dk1"/>
              </a:buClr>
              <a:buSzPts val="1100"/>
              <a:buFont typeface="Arial"/>
              <a:buNone/>
            </a:pPr>
            <a:r>
              <a:rPr b="1" lang="it">
                <a:solidFill>
                  <a:schemeClr val="dk1"/>
                </a:solidFill>
                <a:latin typeface="IBM Plex Sans"/>
                <a:ea typeface="IBM Plex Sans"/>
                <a:cs typeface="IBM Plex Sans"/>
                <a:sym typeface="IBM Plex Sans"/>
              </a:rPr>
              <a:t>The groups play the game independently. If a group finishes early, they can practice their pitch.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d089e7e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d089e7e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a:solidFill>
                  <a:schemeClr val="dk1"/>
                </a:solidFill>
                <a:latin typeface="IBM Plex Sans"/>
                <a:ea typeface="IBM Plex Sans"/>
                <a:cs typeface="IBM Plex Sans"/>
                <a:sym typeface="IBM Plex Sans"/>
              </a:rPr>
              <a:t>Pitch (15 min.)</a:t>
            </a:r>
            <a:endParaRPr b="1">
              <a:solidFill>
                <a:schemeClr val="dk1"/>
              </a:solidFill>
              <a:latin typeface="IBM Plex Sans"/>
              <a:ea typeface="IBM Plex Sans"/>
              <a:cs typeface="IBM Plex Sans"/>
              <a:sym typeface="IBM Plex Sans"/>
            </a:endParaRPr>
          </a:p>
          <a:p>
            <a:pPr indent="0" lvl="0" marL="0" rtl="0" algn="l">
              <a:spcBef>
                <a:spcPts val="1200"/>
              </a:spcBef>
              <a:spcAft>
                <a:spcPts val="0"/>
              </a:spcAft>
              <a:buNone/>
            </a:pPr>
            <a:r>
              <a:rPr lang="it">
                <a:solidFill>
                  <a:schemeClr val="dk1"/>
                </a:solidFill>
                <a:latin typeface="IBM Plex Sans"/>
                <a:ea typeface="IBM Plex Sans"/>
                <a:cs typeface="IBM Plex Sans"/>
                <a:sym typeface="IBM Plex Sans"/>
              </a:rPr>
              <a:t>After the game, each group will have a maximum of 5 minutes to pitch their festival.</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None/>
            </a:pPr>
            <a:r>
              <a:rPr lang="it">
                <a:solidFill>
                  <a:schemeClr val="dk1"/>
                </a:solidFill>
                <a:latin typeface="IBM Plex Sans"/>
                <a:ea typeface="IBM Plex Sans"/>
                <a:cs typeface="IBM Plex Sans"/>
                <a:sym typeface="IBM Plex Sans"/>
              </a:rPr>
              <a:t>If there is not enough time, you can also move on to a group discussion, using the questions below.</a:t>
            </a:r>
            <a:endParaRPr>
              <a:solidFill>
                <a:schemeClr val="dk1"/>
              </a:solidFill>
              <a:latin typeface="IBM Plex Sans"/>
              <a:ea typeface="IBM Plex Sans"/>
              <a:cs typeface="IBM Plex Sans"/>
              <a:sym typeface="IBM Plex Sans"/>
            </a:endParaRPr>
          </a:p>
          <a:p>
            <a:pPr indent="-298450" lvl="0" marL="457200" rtl="0" algn="l">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choices did you make that suit your fans?</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was it like to make choices that suit your fans?</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do you think the best strategy would be?</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would you do differently if you could combine all the fans?</a:t>
            </a:r>
            <a:endParaRPr>
              <a:solidFill>
                <a:schemeClr val="dk1"/>
              </a:solidFill>
              <a:latin typeface="IBM Plex Sans"/>
              <a:ea typeface="IBM Plex Sans"/>
              <a:cs typeface="IBM Plex Sans"/>
              <a:sym typeface="IBM Plex Sans"/>
            </a:endParaRPr>
          </a:p>
          <a:p>
            <a:pPr indent="0" lvl="0" marL="0" rtl="0" algn="l">
              <a:spcBef>
                <a:spcPts val="1200"/>
              </a:spcBef>
              <a:spcAft>
                <a:spcPts val="1200"/>
              </a:spcAft>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6.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12.png"/><Relationship Id="rId8"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3.png"/><Relationship Id="rId11" Type="http://schemas.openxmlformats.org/officeDocument/2006/relationships/image" Target="../media/image12.png"/><Relationship Id="rId10" Type="http://schemas.openxmlformats.org/officeDocument/2006/relationships/image" Target="../media/image3.png"/><Relationship Id="rId12" Type="http://schemas.openxmlformats.org/officeDocument/2006/relationships/image" Target="../media/image14.png"/><Relationship Id="rId9" Type="http://schemas.openxmlformats.org/officeDocument/2006/relationships/image" Target="../media/image9.png"/><Relationship Id="rId5" Type="http://schemas.openxmlformats.org/officeDocument/2006/relationships/image" Target="../media/image5.png"/><Relationship Id="rId6" Type="http://schemas.openxmlformats.org/officeDocument/2006/relationships/image" Target="../media/image10.png"/><Relationship Id="rId7" Type="http://schemas.openxmlformats.org/officeDocument/2006/relationships/image" Target="../media/image17.png"/><Relationship Id="rId8"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14.png"/><Relationship Id="rId6" Type="http://schemas.openxmlformats.org/officeDocument/2006/relationships/image" Target="../media/image12.png"/><Relationship Id="rId7"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hyperlink" Target="https://www.figma.com/proto/f8EPshc9eWrbF6MUTrKkhO/Fest-it-up--juli-?node-id=1-45&amp;t=4nmGHuDSntDmmFKV-1&amp;starting-point-node-id=1%3A30" TargetMode="External"/><Relationship Id="rId5"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53" name="Shape 53"/>
        <p:cNvGrpSpPr/>
        <p:nvPr/>
      </p:nvGrpSpPr>
      <p:grpSpPr>
        <a:xfrm>
          <a:off x="0" y="0"/>
          <a:ext cx="0" cy="0"/>
          <a:chOff x="0" y="0"/>
          <a:chExt cx="0" cy="0"/>
        </a:xfrm>
      </p:grpSpPr>
      <p:sp>
        <p:nvSpPr>
          <p:cNvPr id="54" name="Google Shape;54;p13"/>
          <p:cNvSpPr txBox="1"/>
          <p:nvPr/>
        </p:nvSpPr>
        <p:spPr>
          <a:xfrm>
            <a:off x="1810950" y="1649763"/>
            <a:ext cx="5522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FEST IT UP!</a:t>
            </a:r>
            <a:endParaRPr b="1" sz="7600">
              <a:solidFill>
                <a:schemeClr val="lt1"/>
              </a:solidFill>
              <a:latin typeface="IBM Plex Sans"/>
              <a:ea typeface="IBM Plex Sans"/>
              <a:cs typeface="IBM Plex Sans"/>
              <a:sym typeface="IBM Plex Sans"/>
            </a:endParaRPr>
          </a:p>
        </p:txBody>
      </p:sp>
      <p:pic>
        <p:nvPicPr>
          <p:cNvPr id="55" name="Google Shape;55;p13"/>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56" name="Google Shape;56;p13"/>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57" name="Google Shape;57;p13"/>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58" name="Google Shape;58;p13"/>
          <p:cNvSpPr txBox="1"/>
          <p:nvPr/>
        </p:nvSpPr>
        <p:spPr>
          <a:xfrm>
            <a:off x="-2" y="-13771"/>
            <a:ext cx="180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a:t>
            </a:r>
            <a:endParaRPr sz="1100">
              <a:solidFill>
                <a:schemeClr val="lt1"/>
              </a:solidFill>
              <a:latin typeface="IBM Plex Sans"/>
              <a:ea typeface="IBM Plex Sans"/>
              <a:cs typeface="IBM Plex Sans"/>
              <a:sym typeface="IBM Plex Sans"/>
            </a:endParaRPr>
          </a:p>
        </p:txBody>
      </p:sp>
      <p:pic>
        <p:nvPicPr>
          <p:cNvPr id="59" name="Google Shape;59;p13"/>
          <p:cNvPicPr preferRelativeResize="0"/>
          <p:nvPr/>
        </p:nvPicPr>
        <p:blipFill>
          <a:blip r:embed="rId4">
            <a:alphaModFix/>
          </a:blip>
          <a:stretch>
            <a:fillRect/>
          </a:stretch>
        </p:blipFill>
        <p:spPr>
          <a:xfrm>
            <a:off x="152472" y="4490635"/>
            <a:ext cx="987657" cy="477775"/>
          </a:xfrm>
          <a:prstGeom prst="rect">
            <a:avLst/>
          </a:prstGeom>
          <a:noFill/>
          <a:ln>
            <a:noFill/>
          </a:ln>
        </p:spPr>
      </p:pic>
      <p:sp>
        <p:nvSpPr>
          <p:cNvPr id="60" name="Google Shape;60;p13"/>
          <p:cNvSpPr txBox="1"/>
          <p:nvPr/>
        </p:nvSpPr>
        <p:spPr>
          <a:xfrm>
            <a:off x="0" y="0"/>
            <a:ext cx="3000000" cy="354000"/>
          </a:xfrm>
          <a:prstGeom prst="rect">
            <a:avLst/>
          </a:prstGeom>
          <a:noFill/>
          <a:ln>
            <a:noFill/>
          </a:ln>
        </p:spPr>
        <p:txBody>
          <a:bodyPr anchorCtr="0" anchor="t" bIns="91425" lIns="91425" spcFirstLastPara="1" rIns="91425" wrap="square" tIns="91425">
            <a:spAutoFit/>
          </a:bodyPr>
          <a:lstStyle/>
          <a:p>
            <a:pPr indent="457200" lvl="0" marL="457200" rtl="0" algn="ctr">
              <a:spcBef>
                <a:spcPts val="0"/>
              </a:spcBef>
              <a:spcAft>
                <a:spcPts val="0"/>
              </a:spcAft>
              <a:buNone/>
            </a:pPr>
            <a:r>
              <a:rPr lang="it" sz="1100">
                <a:solidFill>
                  <a:schemeClr val="lt2"/>
                </a:solidFill>
                <a:latin typeface="IBM Plex Sans"/>
                <a:ea typeface="IBM Plex Sans"/>
                <a:cs typeface="IBM Plex Sans"/>
                <a:sym typeface="IBM Plex Sans"/>
              </a:rPr>
              <a:t>CC BY-NC-ND 4.0</a:t>
            </a:r>
            <a:endParaRPr>
              <a:solidFill>
                <a:schemeClr val="lt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cxnSp>
        <p:nvCxnSpPr>
          <p:cNvPr id="65" name="Google Shape;65;p14"/>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66" name="Google Shape;66;p14"/>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67" name="Google Shape;67;p14"/>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68" name="Google Shape;68;p14"/>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3C9CB"/>
                </a:solidFill>
                <a:latin typeface="IBM Plex Sans"/>
                <a:ea typeface="IBM Plex Sans"/>
                <a:cs typeface="IBM Plex Sans"/>
                <a:sym typeface="IBM Plex Sans"/>
              </a:rPr>
              <a:t>Circularity?</a:t>
            </a:r>
            <a:endParaRPr b="1" i="1" sz="2400" u="none" cap="none" strike="noStrike">
              <a:solidFill>
                <a:srgbClr val="03C9CB"/>
              </a:solidFill>
              <a:latin typeface="IBM Plex Sans"/>
              <a:ea typeface="IBM Plex Sans"/>
              <a:cs typeface="IBM Plex Sans"/>
              <a:sym typeface="IBM Plex Sans"/>
            </a:endParaRPr>
          </a:p>
        </p:txBody>
      </p:sp>
      <p:pic>
        <p:nvPicPr>
          <p:cNvPr id="69" name="Google Shape;69;p14"/>
          <p:cNvPicPr preferRelativeResize="0"/>
          <p:nvPr/>
        </p:nvPicPr>
        <p:blipFill rotWithShape="1">
          <a:blip r:embed="rId4">
            <a:alphaModFix/>
          </a:blip>
          <a:srcRect b="20315" l="0" r="0" t="8327"/>
          <a:stretch/>
        </p:blipFill>
        <p:spPr>
          <a:xfrm>
            <a:off x="2678550" y="1093063"/>
            <a:ext cx="4144400" cy="2957362"/>
          </a:xfrm>
          <a:prstGeom prst="rect">
            <a:avLst/>
          </a:prstGeom>
          <a:noFill/>
          <a:ln>
            <a:noFill/>
          </a:ln>
        </p:spPr>
      </p:pic>
      <p:pic>
        <p:nvPicPr>
          <p:cNvPr id="70" name="Google Shape;70;p14"/>
          <p:cNvPicPr preferRelativeResize="0"/>
          <p:nvPr/>
        </p:nvPicPr>
        <p:blipFill>
          <a:blip r:embed="rId5">
            <a:alphaModFix/>
          </a:blip>
          <a:stretch>
            <a:fillRect/>
          </a:stretch>
        </p:blipFill>
        <p:spPr>
          <a:xfrm>
            <a:off x="7082650" y="3911875"/>
            <a:ext cx="1396164" cy="779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cxnSp>
        <p:nvCxnSpPr>
          <p:cNvPr id="75" name="Google Shape;75;p15"/>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76" name="Google Shape;76;p15"/>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77" name="Google Shape;77;p15"/>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78" name="Google Shape;78;p15"/>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424D7"/>
                </a:solidFill>
                <a:latin typeface="IBM Plex Sans"/>
                <a:ea typeface="IBM Plex Sans"/>
                <a:cs typeface="IBM Plex Sans"/>
                <a:sym typeface="IBM Plex Sans"/>
              </a:rPr>
              <a:t>Fans</a:t>
            </a:r>
            <a:endParaRPr b="1" i="0" sz="2400" u="none" cap="none" strike="noStrike">
              <a:solidFill>
                <a:srgbClr val="0424D7"/>
              </a:solidFill>
              <a:latin typeface="IBM Plex Sans"/>
              <a:ea typeface="IBM Plex Sans"/>
              <a:cs typeface="IBM Plex Sans"/>
              <a:sym typeface="IBM Plex Sans"/>
            </a:endParaRPr>
          </a:p>
        </p:txBody>
      </p:sp>
      <p:pic>
        <p:nvPicPr>
          <p:cNvPr id="79" name="Google Shape;79;p15"/>
          <p:cNvPicPr preferRelativeResize="0"/>
          <p:nvPr/>
        </p:nvPicPr>
        <p:blipFill rotWithShape="1">
          <a:blip r:embed="rId4">
            <a:alphaModFix/>
          </a:blip>
          <a:srcRect b="8164" l="0" r="0" t="0"/>
          <a:stretch/>
        </p:blipFill>
        <p:spPr>
          <a:xfrm>
            <a:off x="68850" y="3940275"/>
            <a:ext cx="1652350" cy="750775"/>
          </a:xfrm>
          <a:prstGeom prst="rect">
            <a:avLst/>
          </a:prstGeom>
          <a:noFill/>
          <a:ln>
            <a:noFill/>
          </a:ln>
        </p:spPr>
      </p:pic>
      <p:pic>
        <p:nvPicPr>
          <p:cNvPr id="80" name="Google Shape;80;p15"/>
          <p:cNvPicPr preferRelativeResize="0"/>
          <p:nvPr/>
        </p:nvPicPr>
        <p:blipFill>
          <a:blip r:embed="rId5">
            <a:alphaModFix/>
          </a:blip>
          <a:stretch>
            <a:fillRect/>
          </a:stretch>
        </p:blipFill>
        <p:spPr>
          <a:xfrm>
            <a:off x="2890635" y="1565479"/>
            <a:ext cx="1652350" cy="1587973"/>
          </a:xfrm>
          <a:prstGeom prst="rect">
            <a:avLst/>
          </a:prstGeom>
          <a:noFill/>
          <a:ln>
            <a:noFill/>
          </a:ln>
        </p:spPr>
      </p:pic>
      <p:pic>
        <p:nvPicPr>
          <p:cNvPr id="81" name="Google Shape;81;p15"/>
          <p:cNvPicPr preferRelativeResize="0"/>
          <p:nvPr/>
        </p:nvPicPr>
        <p:blipFill>
          <a:blip r:embed="rId6">
            <a:alphaModFix/>
          </a:blip>
          <a:stretch>
            <a:fillRect/>
          </a:stretch>
        </p:blipFill>
        <p:spPr>
          <a:xfrm>
            <a:off x="7078775" y="1566063"/>
            <a:ext cx="1565653" cy="1587100"/>
          </a:xfrm>
          <a:prstGeom prst="rect">
            <a:avLst/>
          </a:prstGeom>
          <a:noFill/>
          <a:ln>
            <a:noFill/>
          </a:ln>
        </p:spPr>
      </p:pic>
      <p:pic>
        <p:nvPicPr>
          <p:cNvPr id="82" name="Google Shape;82;p15"/>
          <p:cNvPicPr preferRelativeResize="0"/>
          <p:nvPr/>
        </p:nvPicPr>
        <p:blipFill>
          <a:blip r:embed="rId7">
            <a:alphaModFix/>
          </a:blip>
          <a:stretch>
            <a:fillRect/>
          </a:stretch>
        </p:blipFill>
        <p:spPr>
          <a:xfrm>
            <a:off x="4984705" y="1565773"/>
            <a:ext cx="1652350" cy="1587096"/>
          </a:xfrm>
          <a:prstGeom prst="rect">
            <a:avLst/>
          </a:prstGeom>
          <a:noFill/>
          <a:ln>
            <a:noFill/>
          </a:ln>
        </p:spPr>
      </p:pic>
      <p:pic>
        <p:nvPicPr>
          <p:cNvPr id="83" name="Google Shape;83;p15"/>
          <p:cNvPicPr preferRelativeResize="0"/>
          <p:nvPr/>
        </p:nvPicPr>
        <p:blipFill>
          <a:blip r:embed="rId8">
            <a:alphaModFix/>
          </a:blip>
          <a:stretch>
            <a:fillRect/>
          </a:stretch>
        </p:blipFill>
        <p:spPr>
          <a:xfrm>
            <a:off x="384325" y="1566063"/>
            <a:ext cx="2064590" cy="2011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7" name="Shape 87"/>
        <p:cNvGrpSpPr/>
        <p:nvPr/>
      </p:nvGrpSpPr>
      <p:grpSpPr>
        <a:xfrm>
          <a:off x="0" y="0"/>
          <a:ext cx="0" cy="0"/>
          <a:chOff x="0" y="0"/>
          <a:chExt cx="0" cy="0"/>
        </a:xfrm>
      </p:grpSpPr>
      <p:cxnSp>
        <p:nvCxnSpPr>
          <p:cNvPr id="88" name="Google Shape;88;p16"/>
          <p:cNvCxnSpPr/>
          <p:nvPr/>
        </p:nvCxnSpPr>
        <p:spPr>
          <a:xfrm>
            <a:off x="-13812" y="4691051"/>
            <a:ext cx="9171600" cy="0"/>
          </a:xfrm>
          <a:prstGeom prst="straightConnector1">
            <a:avLst/>
          </a:prstGeom>
          <a:noFill/>
          <a:ln cap="flat" cmpd="sng" w="9525">
            <a:solidFill>
              <a:srgbClr val="0424D7"/>
            </a:solidFill>
            <a:prstDash val="solid"/>
            <a:round/>
            <a:headEnd len="med" w="med" type="none"/>
            <a:tailEnd len="med" w="med" type="none"/>
          </a:ln>
        </p:spPr>
      </p:cxnSp>
      <p:sp>
        <p:nvSpPr>
          <p:cNvPr id="89" name="Google Shape;89;p16"/>
          <p:cNvSpPr txBox="1"/>
          <p:nvPr>
            <p:ph idx="12" type="sldNum"/>
          </p:nvPr>
        </p:nvSpPr>
        <p:spPr>
          <a:xfrm>
            <a:off x="8572458" y="4719442"/>
            <a:ext cx="548700" cy="393600"/>
          </a:xfrm>
          <a:prstGeom prst="rect">
            <a:avLst/>
          </a:prstGeom>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sz="1100">
                <a:solidFill>
                  <a:srgbClr val="0424D7"/>
                </a:solidFill>
                <a:latin typeface="IBM Plex Sans"/>
                <a:ea typeface="IBM Plex Sans"/>
                <a:cs typeface="IBM Plex Sans"/>
                <a:sym typeface="IBM Plex Sans"/>
              </a:rPr>
              <a:t>‹#›</a:t>
            </a:fld>
            <a:endParaRPr sz="1100">
              <a:solidFill>
                <a:srgbClr val="0424D7"/>
              </a:solidFill>
              <a:latin typeface="IBM Plex Sans"/>
              <a:ea typeface="IBM Plex Sans"/>
              <a:cs typeface="IBM Plex Sans"/>
              <a:sym typeface="IBM Plex Sans"/>
            </a:endParaRPr>
          </a:p>
        </p:txBody>
      </p:sp>
      <p:pic>
        <p:nvPicPr>
          <p:cNvPr id="90" name="Google Shape;90;p16"/>
          <p:cNvPicPr preferRelativeResize="0"/>
          <p:nvPr/>
        </p:nvPicPr>
        <p:blipFill>
          <a:blip r:embed="rId3">
            <a:alphaModFix/>
          </a:blip>
          <a:stretch>
            <a:fillRect/>
          </a:stretch>
        </p:blipFill>
        <p:spPr>
          <a:xfrm>
            <a:off x="68853" y="4766055"/>
            <a:ext cx="315476" cy="315476"/>
          </a:xfrm>
          <a:prstGeom prst="rect">
            <a:avLst/>
          </a:prstGeom>
          <a:noFill/>
          <a:ln>
            <a:noFill/>
          </a:ln>
        </p:spPr>
      </p:pic>
      <p:sp>
        <p:nvSpPr>
          <p:cNvPr id="91" name="Google Shape;91;p16"/>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2400">
                <a:solidFill>
                  <a:srgbClr val="0424D7"/>
                </a:solidFill>
                <a:latin typeface="IBM Plex Sans"/>
                <a:ea typeface="IBM Plex Sans"/>
                <a:cs typeface="IBM Plex Sans"/>
                <a:sym typeface="IBM Plex Sans"/>
              </a:rPr>
              <a:t>What belongs to which fans?</a:t>
            </a:r>
            <a:endParaRPr b="1" sz="2400">
              <a:solidFill>
                <a:srgbClr val="0424D7"/>
              </a:solidFill>
              <a:latin typeface="IBM Plex Sans"/>
              <a:ea typeface="IBM Plex Sans"/>
              <a:cs typeface="IBM Plex Sans"/>
              <a:sym typeface="IBM Plex Sans"/>
            </a:endParaRPr>
          </a:p>
        </p:txBody>
      </p:sp>
      <p:pic>
        <p:nvPicPr>
          <p:cNvPr id="92" name="Google Shape;92;p16"/>
          <p:cNvPicPr preferRelativeResize="0"/>
          <p:nvPr/>
        </p:nvPicPr>
        <p:blipFill rotWithShape="1">
          <a:blip r:embed="rId4">
            <a:alphaModFix/>
          </a:blip>
          <a:srcRect b="10658" l="0" r="0" t="0"/>
          <a:stretch/>
        </p:blipFill>
        <p:spPr>
          <a:xfrm>
            <a:off x="6050075" y="1128812"/>
            <a:ext cx="1142350" cy="1099150"/>
          </a:xfrm>
          <a:prstGeom prst="rect">
            <a:avLst/>
          </a:prstGeom>
          <a:noFill/>
          <a:ln>
            <a:noFill/>
          </a:ln>
        </p:spPr>
      </p:pic>
      <p:pic>
        <p:nvPicPr>
          <p:cNvPr id="93" name="Google Shape;93;p16"/>
          <p:cNvPicPr preferRelativeResize="0"/>
          <p:nvPr/>
        </p:nvPicPr>
        <p:blipFill>
          <a:blip r:embed="rId5">
            <a:alphaModFix/>
          </a:blip>
          <a:stretch>
            <a:fillRect/>
          </a:stretch>
        </p:blipFill>
        <p:spPr>
          <a:xfrm>
            <a:off x="3883536" y="1128812"/>
            <a:ext cx="1376930" cy="1099150"/>
          </a:xfrm>
          <a:prstGeom prst="rect">
            <a:avLst/>
          </a:prstGeom>
          <a:noFill/>
          <a:ln>
            <a:noFill/>
          </a:ln>
        </p:spPr>
      </p:pic>
      <p:pic>
        <p:nvPicPr>
          <p:cNvPr id="94" name="Google Shape;94;p16"/>
          <p:cNvPicPr preferRelativeResize="0"/>
          <p:nvPr/>
        </p:nvPicPr>
        <p:blipFill>
          <a:blip r:embed="rId6">
            <a:alphaModFix/>
          </a:blip>
          <a:stretch>
            <a:fillRect/>
          </a:stretch>
        </p:blipFill>
        <p:spPr>
          <a:xfrm>
            <a:off x="2281225" y="954674"/>
            <a:ext cx="1273277" cy="1273277"/>
          </a:xfrm>
          <a:prstGeom prst="rect">
            <a:avLst/>
          </a:prstGeom>
          <a:noFill/>
          <a:ln>
            <a:noFill/>
          </a:ln>
        </p:spPr>
      </p:pic>
      <p:pic>
        <p:nvPicPr>
          <p:cNvPr id="95" name="Google Shape;95;p16"/>
          <p:cNvPicPr preferRelativeResize="0"/>
          <p:nvPr/>
        </p:nvPicPr>
        <p:blipFill>
          <a:blip r:embed="rId7">
            <a:alphaModFix/>
          </a:blip>
          <a:stretch>
            <a:fillRect/>
          </a:stretch>
        </p:blipFill>
        <p:spPr>
          <a:xfrm>
            <a:off x="7589175" y="954675"/>
            <a:ext cx="1273275" cy="1273275"/>
          </a:xfrm>
          <a:prstGeom prst="rect">
            <a:avLst/>
          </a:prstGeom>
          <a:noFill/>
          <a:ln>
            <a:noFill/>
          </a:ln>
        </p:spPr>
      </p:pic>
      <p:pic>
        <p:nvPicPr>
          <p:cNvPr id="96" name="Google Shape;96;p16"/>
          <p:cNvPicPr preferRelativeResize="0"/>
          <p:nvPr/>
        </p:nvPicPr>
        <p:blipFill>
          <a:blip r:embed="rId8">
            <a:alphaModFix/>
          </a:blip>
          <a:stretch>
            <a:fillRect/>
          </a:stretch>
        </p:blipFill>
        <p:spPr>
          <a:xfrm>
            <a:off x="508925" y="1026063"/>
            <a:ext cx="1538350" cy="1538350"/>
          </a:xfrm>
          <a:prstGeom prst="rect">
            <a:avLst/>
          </a:prstGeom>
          <a:noFill/>
          <a:ln>
            <a:noFill/>
          </a:ln>
        </p:spPr>
      </p:pic>
      <p:pic>
        <p:nvPicPr>
          <p:cNvPr id="97" name="Google Shape;97;p16"/>
          <p:cNvPicPr preferRelativeResize="0"/>
          <p:nvPr/>
        </p:nvPicPr>
        <p:blipFill>
          <a:blip r:embed="rId9">
            <a:alphaModFix/>
          </a:blip>
          <a:stretch>
            <a:fillRect/>
          </a:stretch>
        </p:blipFill>
        <p:spPr>
          <a:xfrm>
            <a:off x="2818660" y="2659254"/>
            <a:ext cx="1652350" cy="1587973"/>
          </a:xfrm>
          <a:prstGeom prst="rect">
            <a:avLst/>
          </a:prstGeom>
          <a:noFill/>
          <a:ln>
            <a:noFill/>
          </a:ln>
        </p:spPr>
      </p:pic>
      <p:pic>
        <p:nvPicPr>
          <p:cNvPr id="98" name="Google Shape;98;p16"/>
          <p:cNvPicPr preferRelativeResize="0"/>
          <p:nvPr/>
        </p:nvPicPr>
        <p:blipFill>
          <a:blip r:embed="rId10">
            <a:alphaModFix/>
          </a:blip>
          <a:stretch>
            <a:fillRect/>
          </a:stretch>
        </p:blipFill>
        <p:spPr>
          <a:xfrm>
            <a:off x="7006800" y="2659838"/>
            <a:ext cx="1565653" cy="1587100"/>
          </a:xfrm>
          <a:prstGeom prst="rect">
            <a:avLst/>
          </a:prstGeom>
          <a:noFill/>
          <a:ln>
            <a:noFill/>
          </a:ln>
        </p:spPr>
      </p:pic>
      <p:pic>
        <p:nvPicPr>
          <p:cNvPr id="99" name="Google Shape;99;p16"/>
          <p:cNvPicPr preferRelativeResize="0"/>
          <p:nvPr/>
        </p:nvPicPr>
        <p:blipFill>
          <a:blip r:embed="rId11">
            <a:alphaModFix/>
          </a:blip>
          <a:stretch>
            <a:fillRect/>
          </a:stretch>
        </p:blipFill>
        <p:spPr>
          <a:xfrm>
            <a:off x="4912730" y="2659548"/>
            <a:ext cx="1652350" cy="1587096"/>
          </a:xfrm>
          <a:prstGeom prst="rect">
            <a:avLst/>
          </a:prstGeom>
          <a:noFill/>
          <a:ln>
            <a:noFill/>
          </a:ln>
        </p:spPr>
      </p:pic>
      <p:pic>
        <p:nvPicPr>
          <p:cNvPr id="100" name="Google Shape;100;p16"/>
          <p:cNvPicPr preferRelativeResize="0"/>
          <p:nvPr/>
        </p:nvPicPr>
        <p:blipFill>
          <a:blip r:embed="rId12">
            <a:alphaModFix/>
          </a:blip>
          <a:stretch>
            <a:fillRect/>
          </a:stretch>
        </p:blipFill>
        <p:spPr>
          <a:xfrm>
            <a:off x="312350" y="2659838"/>
            <a:ext cx="2064590" cy="2011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4" name="Shape 104"/>
        <p:cNvGrpSpPr/>
        <p:nvPr/>
      </p:nvGrpSpPr>
      <p:grpSpPr>
        <a:xfrm>
          <a:off x="0" y="0"/>
          <a:ext cx="0" cy="0"/>
          <a:chOff x="0" y="0"/>
          <a:chExt cx="0" cy="0"/>
        </a:xfrm>
      </p:grpSpPr>
      <p:cxnSp>
        <p:nvCxnSpPr>
          <p:cNvPr id="105" name="Google Shape;105;p17"/>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06" name="Google Shape;106;p17"/>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07" name="Google Shape;107;p17"/>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108" name="Google Shape;108;p17"/>
          <p:cNvSpPr txBox="1"/>
          <p:nvPr/>
        </p:nvSpPr>
        <p:spPr>
          <a:xfrm>
            <a:off x="384325" y="197350"/>
            <a:ext cx="6948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1800">
                <a:solidFill>
                  <a:srgbClr val="0424D7"/>
                </a:solidFill>
                <a:latin typeface="IBM Plex Sans"/>
                <a:ea typeface="IBM Plex Sans"/>
                <a:cs typeface="IBM Plex Sans"/>
                <a:sym typeface="IBM Plex Sans"/>
              </a:rPr>
              <a:t>Fans</a:t>
            </a:r>
            <a:endParaRPr b="1" i="0" sz="1800" u="none" cap="none" strike="noStrike">
              <a:solidFill>
                <a:srgbClr val="0424D7"/>
              </a:solidFill>
              <a:latin typeface="IBM Plex Sans"/>
              <a:ea typeface="IBM Plex Sans"/>
              <a:cs typeface="IBM Plex Sans"/>
              <a:sym typeface="IBM Plex Sans"/>
            </a:endParaRPr>
          </a:p>
        </p:txBody>
      </p:sp>
      <p:sp>
        <p:nvSpPr>
          <p:cNvPr id="109" name="Google Shape;109;p17"/>
          <p:cNvSpPr txBox="1"/>
          <p:nvPr/>
        </p:nvSpPr>
        <p:spPr>
          <a:xfrm>
            <a:off x="2085248" y="2789452"/>
            <a:ext cx="2454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Thinking differently about how you make, use, or organize something to avoid waste.</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For example: car sharing, electricity, etc.</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sp>
        <p:nvSpPr>
          <p:cNvPr id="110" name="Google Shape;110;p17"/>
          <p:cNvSpPr txBox="1"/>
          <p:nvPr/>
        </p:nvSpPr>
        <p:spPr>
          <a:xfrm>
            <a:off x="6495307" y="1142161"/>
            <a:ext cx="2454000" cy="169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Use or purchase fewer materials or raw materials.</a:t>
            </a:r>
            <a:endParaRPr b="1">
              <a:solidFill>
                <a:srgbClr val="0424D7"/>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For example: clothes, electricity, cars, etc.</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120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sp>
        <p:nvSpPr>
          <p:cNvPr id="111" name="Google Shape;111;p17"/>
          <p:cNvSpPr txBox="1"/>
          <p:nvPr/>
        </p:nvSpPr>
        <p:spPr>
          <a:xfrm>
            <a:off x="2035915" y="1364588"/>
            <a:ext cx="24540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Reusing something.</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For example: lunch box, glass, etc.</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sp>
        <p:nvSpPr>
          <p:cNvPr id="112" name="Google Shape;112;p17"/>
          <p:cNvSpPr txBox="1"/>
          <p:nvPr/>
        </p:nvSpPr>
        <p:spPr>
          <a:xfrm>
            <a:off x="6495297" y="2715253"/>
            <a:ext cx="2454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Transforming waste into new raw materials or products.</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For example: melting plastic bottles into bags, apples into compost, etc.</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pic>
        <p:nvPicPr>
          <p:cNvPr id="113" name="Google Shape;113;p17"/>
          <p:cNvPicPr preferRelativeResize="0"/>
          <p:nvPr/>
        </p:nvPicPr>
        <p:blipFill>
          <a:blip r:embed="rId4">
            <a:alphaModFix/>
          </a:blip>
          <a:stretch>
            <a:fillRect/>
          </a:stretch>
        </p:blipFill>
        <p:spPr>
          <a:xfrm>
            <a:off x="366250" y="1164638"/>
            <a:ext cx="1406650" cy="1351850"/>
          </a:xfrm>
          <a:prstGeom prst="rect">
            <a:avLst/>
          </a:prstGeom>
          <a:noFill/>
          <a:ln>
            <a:noFill/>
          </a:ln>
        </p:spPr>
      </p:pic>
      <p:pic>
        <p:nvPicPr>
          <p:cNvPr id="114" name="Google Shape;114;p17"/>
          <p:cNvPicPr preferRelativeResize="0"/>
          <p:nvPr/>
        </p:nvPicPr>
        <p:blipFill>
          <a:blip r:embed="rId5">
            <a:alphaModFix/>
          </a:blip>
          <a:stretch>
            <a:fillRect/>
          </a:stretch>
        </p:blipFill>
        <p:spPr>
          <a:xfrm>
            <a:off x="312350" y="2874974"/>
            <a:ext cx="1573175" cy="1532601"/>
          </a:xfrm>
          <a:prstGeom prst="rect">
            <a:avLst/>
          </a:prstGeom>
          <a:noFill/>
          <a:ln>
            <a:noFill/>
          </a:ln>
        </p:spPr>
      </p:pic>
      <p:pic>
        <p:nvPicPr>
          <p:cNvPr id="115" name="Google Shape;115;p17"/>
          <p:cNvPicPr preferRelativeResize="0"/>
          <p:nvPr/>
        </p:nvPicPr>
        <p:blipFill>
          <a:blip r:embed="rId6">
            <a:alphaModFix/>
          </a:blip>
          <a:stretch>
            <a:fillRect/>
          </a:stretch>
        </p:blipFill>
        <p:spPr>
          <a:xfrm>
            <a:off x="4813951" y="2928034"/>
            <a:ext cx="1406650" cy="1351103"/>
          </a:xfrm>
          <a:prstGeom prst="rect">
            <a:avLst/>
          </a:prstGeom>
          <a:noFill/>
          <a:ln>
            <a:noFill/>
          </a:ln>
        </p:spPr>
      </p:pic>
      <p:pic>
        <p:nvPicPr>
          <p:cNvPr id="116" name="Google Shape;116;p17"/>
          <p:cNvPicPr preferRelativeResize="0"/>
          <p:nvPr/>
        </p:nvPicPr>
        <p:blipFill>
          <a:blip r:embed="rId7">
            <a:alphaModFix/>
          </a:blip>
          <a:stretch>
            <a:fillRect/>
          </a:stretch>
        </p:blipFill>
        <p:spPr>
          <a:xfrm>
            <a:off x="4826200" y="1165025"/>
            <a:ext cx="1332837" cy="1351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cxnSp>
        <p:nvCxnSpPr>
          <p:cNvPr id="121" name="Google Shape;121;p18"/>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22" name="Google Shape;122;p18"/>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23" name="Google Shape;123;p18"/>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pic>
        <p:nvPicPr>
          <p:cNvPr id="124" name="Google Shape;124;p18">
            <a:hlinkClick r:id="rId4"/>
          </p:cNvPr>
          <p:cNvPicPr preferRelativeResize="0"/>
          <p:nvPr/>
        </p:nvPicPr>
        <p:blipFill>
          <a:blip r:embed="rId5">
            <a:alphaModFix/>
          </a:blip>
          <a:stretch>
            <a:fillRect/>
          </a:stretch>
        </p:blipFill>
        <p:spPr>
          <a:xfrm>
            <a:off x="1626352" y="442925"/>
            <a:ext cx="6158575" cy="3751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128" name="Shape 128"/>
        <p:cNvGrpSpPr/>
        <p:nvPr/>
      </p:nvGrpSpPr>
      <p:grpSpPr>
        <a:xfrm>
          <a:off x="0" y="0"/>
          <a:ext cx="0" cy="0"/>
          <a:chOff x="0" y="0"/>
          <a:chExt cx="0" cy="0"/>
        </a:xfrm>
      </p:grpSpPr>
      <p:sp>
        <p:nvSpPr>
          <p:cNvPr id="129" name="Google Shape;129;p19"/>
          <p:cNvSpPr txBox="1"/>
          <p:nvPr/>
        </p:nvSpPr>
        <p:spPr>
          <a:xfrm>
            <a:off x="918925" y="1894488"/>
            <a:ext cx="7319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TIME TO PITCH</a:t>
            </a:r>
            <a:endParaRPr b="1" sz="7600">
              <a:solidFill>
                <a:schemeClr val="lt1"/>
              </a:solidFill>
              <a:latin typeface="IBM Plex Sans"/>
              <a:ea typeface="IBM Plex Sans"/>
              <a:cs typeface="IBM Plex Sans"/>
              <a:sym typeface="IBM Plex Sans"/>
            </a:endParaRPr>
          </a:p>
        </p:txBody>
      </p:sp>
      <p:pic>
        <p:nvPicPr>
          <p:cNvPr id="130" name="Google Shape;130;p19"/>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131" name="Google Shape;131;p19"/>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132" name="Google Shape;132;p19"/>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133" name="Google Shape;133;p19"/>
          <p:cNvSpPr txBox="1"/>
          <p:nvPr/>
        </p:nvSpPr>
        <p:spPr>
          <a:xfrm>
            <a:off x="-2" y="-13771"/>
            <a:ext cx="180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a:t>
            </a:r>
            <a:endParaRPr sz="1100">
              <a:solidFill>
                <a:schemeClr val="lt1"/>
              </a:solidFill>
              <a:latin typeface="IBM Plex Sans"/>
              <a:ea typeface="IBM Plex Sans"/>
              <a:cs typeface="IBM Plex Sans"/>
              <a:sym typeface="IBM Plex Sans"/>
            </a:endParaRPr>
          </a:p>
        </p:txBody>
      </p:sp>
      <p:pic>
        <p:nvPicPr>
          <p:cNvPr id="134" name="Google Shape;134;p19"/>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